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12" r:id="rId2"/>
    <p:sldId id="314" r:id="rId3"/>
    <p:sldId id="308" r:id="rId4"/>
    <p:sldId id="413" r:id="rId5"/>
    <p:sldId id="415" r:id="rId6"/>
    <p:sldId id="416" r:id="rId7"/>
    <p:sldId id="417" r:id="rId8"/>
    <p:sldId id="418" r:id="rId9"/>
    <p:sldId id="419" r:id="rId10"/>
    <p:sldId id="421" r:id="rId11"/>
    <p:sldId id="422" r:id="rId12"/>
    <p:sldId id="423" r:id="rId13"/>
  </p:sldIdLst>
  <p:sldSz cx="9144000" cy="6858000" type="screen4x3"/>
  <p:notesSz cx="7099300" cy="10234613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uari" initials="U" lastIdx="2" clrIdx="0"/>
  <p:cmAuthor id="1" name="IDpau" initials="I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99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3606" autoAdjust="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3A2413A-9F9B-4B02-8DD0-F4F2B9E534C5}" type="datetimeFigureOut">
              <a:rPr lang="ca-ES"/>
              <a:pPr>
                <a:defRPr/>
              </a:pPr>
              <a:t>03/05/2016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4BA7814-7B75-4A61-836C-54ACBFE92D85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11478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EF32320E-8FFE-48FD-AC87-05E006FCC0D8}" type="datetimeFigureOut">
              <a:rPr lang="ca-ES"/>
              <a:pPr>
                <a:defRPr/>
              </a:pPr>
              <a:t>03/05/2016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a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ca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4076EB9-F4F8-4311-BE6B-541F9AECAC53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459918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BE4A-B73E-4849-B3DD-7412EE371387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FFF6-D652-440C-86B4-92B937850915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55067-2E89-4247-AF9A-63A7D13F94B3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7E6EB-5141-4492-8E3B-2D5B8E5EBFA6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C812A-D772-4D89-90C6-10207B5712B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1D9C-42BF-4425-810F-DA88046F4883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BCAE7-0A13-4005-9987-00AE91B79C89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E3BBB-444E-4B72-A766-2EA91165FC10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7DF2B-7C62-4757-A6E3-CE69DE975B2C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EEF2B-A018-451E-83E6-1AD8D51094E7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E2E30-9E74-4B78-B1BB-C25F427A284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ca-ES" altLang="es-E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ca-ES" altLang="es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a-ES"/>
              <a:t>R.Alemany (UB)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s-ES"/>
              <a:t>Impacto del SAAD en los costes individuales incurridos a lo largo de la vida</a:t>
            </a: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959D5A-B7A0-4C0E-9E34-E3A99B2DEB2F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dgsfp.mineco.es/Solvencia%20II/Indice%20Procedimientos%20autorizacion.asp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 txBox="1">
            <a:spLocks noChangeArrowheads="1"/>
          </p:cNvSpPr>
          <p:nvPr/>
        </p:nvSpPr>
        <p:spPr bwMode="auto">
          <a:xfrm>
            <a:off x="468313" y="188913"/>
            <a:ext cx="79930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a-ES" altLang="es-ES" sz="2800" b="1">
                <a:solidFill>
                  <a:srgbClr val="254061"/>
                </a:solidFill>
                <a:latin typeface="Trebuchet MS" pitchFamily="34" charset="0"/>
                <a:ea typeface="MS PGothic" pitchFamily="34" charset="-128"/>
              </a:rPr>
              <a:t/>
            </a:r>
            <a:br>
              <a:rPr lang="ca-ES" altLang="es-ES" sz="2800" b="1">
                <a:solidFill>
                  <a:srgbClr val="254061"/>
                </a:solidFill>
                <a:latin typeface="Trebuchet MS" pitchFamily="34" charset="0"/>
                <a:ea typeface="MS PGothic" pitchFamily="34" charset="-128"/>
              </a:rPr>
            </a:br>
            <a:r>
              <a:rPr lang="ca-ES" altLang="es-ES" sz="2800" b="1">
                <a:solidFill>
                  <a:srgbClr val="254061"/>
                </a:solidFill>
                <a:latin typeface="Trebuchet MS" pitchFamily="34" charset="0"/>
                <a:ea typeface="MS PGothic" pitchFamily="34" charset="-128"/>
              </a:rPr>
              <a:t/>
            </a:r>
            <a:br>
              <a:rPr lang="ca-ES" altLang="es-ES" sz="2800" b="1">
                <a:solidFill>
                  <a:srgbClr val="254061"/>
                </a:solidFill>
                <a:latin typeface="Trebuchet MS" pitchFamily="34" charset="0"/>
                <a:ea typeface="MS PGothic" pitchFamily="34" charset="-128"/>
              </a:rPr>
            </a:br>
            <a:endParaRPr lang="es-ES" altLang="es-ES" sz="2800" b="1">
              <a:solidFill>
                <a:srgbClr val="254061"/>
              </a:solidFill>
              <a:latin typeface="Trebuchet MS" pitchFamily="34" charset="0"/>
              <a:ea typeface="MS PGothic" pitchFamily="34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20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043136" y="2690336"/>
            <a:ext cx="705772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/>
              <a:t>MÁSTER EN DIRECCIÓN DE ENTIDADES ASEGURADORAS Y </a:t>
            </a:r>
            <a:r>
              <a:rPr lang="es-ES" b="1" dirty="0" smtClean="0"/>
              <a:t>FINANCIERAS</a:t>
            </a:r>
          </a:p>
          <a:p>
            <a:pPr algn="ctr"/>
            <a:endParaRPr lang="es-ES" b="1" dirty="0"/>
          </a:p>
          <a:p>
            <a:pPr marL="360000" algn="ctr"/>
            <a:r>
              <a:rPr lang="es-ES" sz="1600" dirty="0"/>
              <a:t>PROGRAMA DE </a:t>
            </a:r>
            <a:r>
              <a:rPr lang="es-ES" sz="1600" dirty="0" smtClean="0"/>
              <a:t>ACTUALIZACIÓN Y </a:t>
            </a:r>
            <a:r>
              <a:rPr lang="es-ES" sz="1600" dirty="0"/>
              <a:t>CLAUSURA DEL CURSO 2015‐2016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28540" y="4437112"/>
            <a:ext cx="5472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/>
              <a:t>Viernes, 27 de mayo de 2016</a:t>
            </a:r>
          </a:p>
          <a:p>
            <a:pPr algn="ctr"/>
            <a:r>
              <a:rPr lang="es-ES" sz="1600" dirty="0"/>
              <a:t>Sala de Grados de la Facultad de Economía y Empresa</a:t>
            </a:r>
          </a:p>
          <a:p>
            <a:pPr algn="ctr"/>
            <a:r>
              <a:rPr lang="es-ES" sz="1600" dirty="0"/>
              <a:t>Avenida Diagonal 690, 08034 Barcelona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9733"/>
            <a:ext cx="2519511" cy="611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489" y="5853284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2709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9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5444" y="190453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35" y="190453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852796" y="1700808"/>
            <a:ext cx="77646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r>
              <a:rPr lang="es-ES" dirty="0"/>
              <a:t>Las entidades aseguradoras y reaseguradoras contarán con una </a:t>
            </a:r>
            <a:r>
              <a:rPr lang="es-ES" b="1" dirty="0"/>
              <a:t>función eficaz de auditoría </a:t>
            </a:r>
            <a:r>
              <a:rPr lang="es-ES" b="1" dirty="0" smtClean="0"/>
              <a:t>interna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Las entidades aseguradoras y reaseguradoras contarán con una </a:t>
            </a:r>
            <a:r>
              <a:rPr lang="es-ES" b="1" dirty="0"/>
              <a:t>función actuarial efectiva.</a:t>
            </a:r>
            <a:endParaRPr lang="es-ES" b="1" dirty="0" smtClean="0"/>
          </a:p>
          <a:p>
            <a:endParaRPr lang="es-ES" dirty="0" smtClean="0"/>
          </a:p>
          <a:p>
            <a:pPr algn="just"/>
            <a:r>
              <a:rPr lang="es-ES" dirty="0" smtClean="0"/>
              <a:t>Las </a:t>
            </a:r>
            <a:r>
              <a:rPr lang="es-ES" dirty="0"/>
              <a:t>entidades aseguradoras o </a:t>
            </a:r>
            <a:r>
              <a:rPr lang="es-ES" dirty="0" smtClean="0"/>
              <a:t>reaseguradoras </a:t>
            </a:r>
            <a:r>
              <a:rPr lang="es-ES" dirty="0"/>
              <a:t>podrán </a:t>
            </a:r>
            <a:r>
              <a:rPr lang="es-ES" b="1" dirty="0"/>
              <a:t>externalizar</a:t>
            </a:r>
            <a:r>
              <a:rPr lang="es-ES" dirty="0"/>
              <a:t> sus funciones o actividades operativas </a:t>
            </a:r>
            <a:r>
              <a:rPr lang="es-ES" dirty="0" smtClean="0"/>
              <a:t>críticas.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Existe también ámbito de aplicación para </a:t>
            </a:r>
            <a:r>
              <a:rPr lang="es-ES" b="1" dirty="0" smtClean="0"/>
              <a:t>régimen especial </a:t>
            </a:r>
            <a:r>
              <a:rPr lang="es-ES" dirty="0" smtClean="0"/>
              <a:t>de solvencia</a:t>
            </a:r>
          </a:p>
          <a:p>
            <a:pPr algn="just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61579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10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5444" y="190453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35" y="190453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664435" y="1268760"/>
            <a:ext cx="7764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pPr algn="ctr"/>
            <a:endParaRPr lang="es-ES" b="1" dirty="0"/>
          </a:p>
        </p:txBody>
      </p:sp>
      <p:sp>
        <p:nvSpPr>
          <p:cNvPr id="3" name="2 Rectángulo"/>
          <p:cNvSpPr/>
          <p:nvPr/>
        </p:nvSpPr>
        <p:spPr>
          <a:xfrm>
            <a:off x="827584" y="1268760"/>
            <a:ext cx="7200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pPr algn="ctr"/>
            <a:r>
              <a:rPr lang="es-ES" b="1" dirty="0"/>
              <a:t>Sistema </a:t>
            </a:r>
            <a:r>
              <a:rPr lang="es-ES" b="1" dirty="0" smtClean="0"/>
              <a:t>de gobierno  de </a:t>
            </a:r>
            <a:r>
              <a:rPr lang="es-ES" b="1" dirty="0"/>
              <a:t>la </a:t>
            </a:r>
            <a:r>
              <a:rPr lang="es-ES" b="1" dirty="0" smtClean="0"/>
              <a:t>entidad</a:t>
            </a:r>
          </a:p>
          <a:p>
            <a:pPr algn="just"/>
            <a:endParaRPr lang="es-ES" dirty="0"/>
          </a:p>
          <a:p>
            <a:pPr algn="just"/>
            <a:r>
              <a:rPr lang="es-ES" b="1" dirty="0" smtClean="0"/>
              <a:t>Estructura </a:t>
            </a:r>
            <a:r>
              <a:rPr lang="es-ES" b="1" dirty="0"/>
              <a:t>organizativa transparente y apropiada</a:t>
            </a:r>
            <a:r>
              <a:rPr lang="es-ES" dirty="0"/>
              <a:t>, con una clara distribución y una </a:t>
            </a:r>
            <a:r>
              <a:rPr lang="es-ES" b="1" dirty="0"/>
              <a:t>adecuada separación de funciones</a:t>
            </a:r>
            <a:r>
              <a:rPr lang="es-ES" dirty="0"/>
              <a:t>, un sistema eficaz para </a:t>
            </a:r>
            <a:r>
              <a:rPr lang="es-ES" b="1" dirty="0"/>
              <a:t>garantizar la transmisión de información</a:t>
            </a:r>
            <a:r>
              <a:rPr lang="es-ES" dirty="0"/>
              <a:t>, que garantice la </a:t>
            </a:r>
            <a:r>
              <a:rPr lang="es-ES" b="1" dirty="0"/>
              <a:t>gestión sana y prudente de la actividad </a:t>
            </a:r>
            <a:r>
              <a:rPr lang="es-ES" dirty="0"/>
              <a:t>y los mecanismos eficaces de </a:t>
            </a:r>
            <a:r>
              <a:rPr lang="es-ES" b="1" dirty="0"/>
              <a:t>control interno </a:t>
            </a:r>
            <a:r>
              <a:rPr lang="es-ES" dirty="0"/>
              <a:t>de una entidad aseguradora o reaseguradora, que incluyen las siguientes </a:t>
            </a:r>
            <a:r>
              <a:rPr lang="es-ES" b="1" dirty="0"/>
              <a:t>funciones fundamentales</a:t>
            </a:r>
            <a:r>
              <a:rPr lang="es-ES" dirty="0"/>
              <a:t>: la función de gestión de riesgos, la función de verificación del cumplimiento, la función de auditoría interna y la función actuarial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ctr"/>
            <a:r>
              <a:rPr lang="es-ES" b="1" dirty="0" smtClean="0"/>
              <a:t>IMPORTANTE</a:t>
            </a:r>
            <a:endParaRPr lang="es-ES" b="1" dirty="0"/>
          </a:p>
          <a:p>
            <a:pPr algn="ctr"/>
            <a:endParaRPr lang="es-ES" dirty="0"/>
          </a:p>
          <a:p>
            <a:pPr algn="ctr"/>
            <a:r>
              <a:rPr lang="es-ES" dirty="0"/>
              <a:t>Real Decreto 2486/1998, de 20 de noviembre, por el que se aprueba el Reglamento de Ordenación y Supervisión de los Seguros Privados.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685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11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5444" y="190453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35" y="190453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664435" y="1268760"/>
            <a:ext cx="7764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pPr algn="ctr"/>
            <a:endParaRPr lang="es-ES" b="1" dirty="0"/>
          </a:p>
        </p:txBody>
      </p:sp>
      <p:sp>
        <p:nvSpPr>
          <p:cNvPr id="3" name="2 Rectángulo"/>
          <p:cNvSpPr/>
          <p:nvPr/>
        </p:nvSpPr>
        <p:spPr>
          <a:xfrm>
            <a:off x="827584" y="1628043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pPr algn="ctr"/>
            <a:r>
              <a:rPr lang="es-ES" b="1" dirty="0" smtClean="0"/>
              <a:t>Recomendación final</a:t>
            </a:r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ctr"/>
            <a:r>
              <a:rPr lang="es-ES" dirty="0"/>
              <a:t> </a:t>
            </a:r>
            <a:r>
              <a:rPr lang="es-ES" dirty="0" smtClean="0"/>
              <a:t>Visitar la actualización de documentación en el portal de la Dirección General de Seguros:</a:t>
            </a:r>
          </a:p>
          <a:p>
            <a:pPr algn="ctr"/>
            <a:endParaRPr lang="es-ES" dirty="0" smtClean="0"/>
          </a:p>
          <a:p>
            <a:pPr algn="ctr"/>
            <a:r>
              <a:rPr lang="es-ES" dirty="0">
                <a:hlinkClick r:id="rId5"/>
              </a:rPr>
              <a:t>http://</a:t>
            </a:r>
            <a:r>
              <a:rPr lang="es-ES" dirty="0" smtClean="0">
                <a:hlinkClick r:id="rId5"/>
              </a:rPr>
              <a:t>www.dgsfp.mineco.es/Solvencia%20II/Indice%20Procedimientos%20autorizacion.asp</a:t>
            </a:r>
            <a:endParaRPr lang="es-ES" dirty="0" smtClean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49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 txBox="1">
            <a:spLocks noChangeArrowheads="1"/>
          </p:cNvSpPr>
          <p:nvPr/>
        </p:nvSpPr>
        <p:spPr bwMode="auto">
          <a:xfrm>
            <a:off x="468313" y="188913"/>
            <a:ext cx="79930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a-ES" altLang="es-ES" sz="2800" b="1">
                <a:solidFill>
                  <a:srgbClr val="254061"/>
                </a:solidFill>
                <a:latin typeface="Trebuchet MS" pitchFamily="34" charset="0"/>
                <a:ea typeface="MS PGothic" pitchFamily="34" charset="-128"/>
              </a:rPr>
              <a:t/>
            </a:r>
            <a:br>
              <a:rPr lang="ca-ES" altLang="es-ES" sz="2800" b="1">
                <a:solidFill>
                  <a:srgbClr val="254061"/>
                </a:solidFill>
                <a:latin typeface="Trebuchet MS" pitchFamily="34" charset="0"/>
                <a:ea typeface="MS PGothic" pitchFamily="34" charset="-128"/>
              </a:rPr>
            </a:br>
            <a:r>
              <a:rPr lang="ca-ES" altLang="es-ES" sz="2800" b="1">
                <a:solidFill>
                  <a:srgbClr val="254061"/>
                </a:solidFill>
                <a:latin typeface="Trebuchet MS" pitchFamily="34" charset="0"/>
                <a:ea typeface="MS PGothic" pitchFamily="34" charset="-128"/>
              </a:rPr>
              <a:t/>
            </a:r>
            <a:br>
              <a:rPr lang="ca-ES" altLang="es-ES" sz="2800" b="1">
                <a:solidFill>
                  <a:srgbClr val="254061"/>
                </a:solidFill>
                <a:latin typeface="Trebuchet MS" pitchFamily="34" charset="0"/>
                <a:ea typeface="MS PGothic" pitchFamily="34" charset="-128"/>
              </a:rPr>
            </a:br>
            <a:endParaRPr lang="es-ES" altLang="es-ES" sz="2800" b="1">
              <a:solidFill>
                <a:srgbClr val="254061"/>
              </a:solidFill>
              <a:latin typeface="Trebuchet MS" pitchFamily="34" charset="0"/>
              <a:ea typeface="MS PGothic" pitchFamily="34" charset="-128"/>
            </a:endParaRPr>
          </a:p>
        </p:txBody>
      </p:sp>
      <p:pic>
        <p:nvPicPr>
          <p:cNvPr id="2052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404813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6588125" y="1341438"/>
            <a:ext cx="2089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altLang="es-ES" sz="1200">
                <a:latin typeface="Trebuchet MS" pitchFamily="34" charset="0"/>
                <a:ea typeface="MS PGothic" pitchFamily="34" charset="-128"/>
              </a:rPr>
              <a:t>www.ub.edu/riskcenter</a:t>
            </a:r>
          </a:p>
        </p:txBody>
      </p:sp>
      <p:sp>
        <p:nvSpPr>
          <p:cNvPr id="9" name="QuadreDeText 8"/>
          <p:cNvSpPr txBox="1"/>
          <p:nvPr/>
        </p:nvSpPr>
        <p:spPr>
          <a:xfrm>
            <a:off x="1256052" y="1988840"/>
            <a:ext cx="66802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ca-ES" sz="3600" b="1" dirty="0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ca-ES" sz="3600" b="1" dirty="0" err="1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</a:rPr>
              <a:t>aplicación</a:t>
            </a:r>
            <a:r>
              <a:rPr lang="ca-ES" sz="3600" b="1" dirty="0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</a:rPr>
              <a:t> de </a:t>
            </a:r>
            <a:r>
              <a:rPr lang="ca-ES" sz="3600" b="1" dirty="0" err="1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</a:rPr>
              <a:t>Solvencia</a:t>
            </a:r>
            <a:r>
              <a:rPr lang="ca-ES" sz="3600" b="1" dirty="0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</a:rPr>
              <a:t> II: </a:t>
            </a:r>
            <a:endParaRPr lang="es-ES" sz="2400" dirty="0"/>
          </a:p>
          <a:p>
            <a:pPr algn="ctr"/>
            <a:r>
              <a:rPr lang="es-ES" sz="2400" dirty="0"/>
              <a:t> Ley 20/2015, de 14 de julio, de ordenación, supervisión y solvencia de las entidades aseguradoras y reaseguradoras</a:t>
            </a:r>
            <a:endParaRPr lang="es-ES" sz="24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55" name="Rectangle 4"/>
          <p:cNvSpPr txBox="1">
            <a:spLocks noChangeArrowheads="1"/>
          </p:cNvSpPr>
          <p:nvPr/>
        </p:nvSpPr>
        <p:spPr bwMode="auto">
          <a:xfrm>
            <a:off x="1426369" y="4005064"/>
            <a:ext cx="6343650" cy="2065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100"/>
              </a:spcBef>
              <a:buFont typeface="Arial" charset="0"/>
              <a:buNone/>
            </a:pPr>
            <a:endParaRPr lang="es-ES" altLang="es-ES" sz="1700" b="1" dirty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 algn="ctr">
              <a:spcBef>
                <a:spcPts val="100"/>
              </a:spcBef>
            </a:pPr>
            <a:r>
              <a:rPr lang="es-ES" altLang="es-ES" sz="1400" b="1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Dra. Mercedes </a:t>
            </a:r>
            <a:r>
              <a:rPr lang="es-ES" altLang="es-ES" sz="1400" b="1" dirty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Ayuso</a:t>
            </a:r>
          </a:p>
          <a:p>
            <a:pPr algn="ctr">
              <a:spcBef>
                <a:spcPts val="100"/>
              </a:spcBef>
            </a:pPr>
            <a:endParaRPr lang="ca-ES" altLang="es-ES" sz="1400" dirty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>
              <a:spcBef>
                <a:spcPts val="100"/>
              </a:spcBef>
            </a:pPr>
            <a:endParaRPr lang="ca-ES" altLang="es-ES" sz="1400" b="1" dirty="0" smtClean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 algn="ctr">
              <a:spcBef>
                <a:spcPts val="0"/>
              </a:spcBef>
            </a:pPr>
            <a:r>
              <a:rPr lang="ca-ES" altLang="es-ES" sz="1400" b="1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Programa de </a:t>
            </a:r>
            <a:r>
              <a:rPr lang="ca-ES" altLang="es-ES" sz="1400" b="1" dirty="0" err="1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actualización</a:t>
            </a:r>
            <a:r>
              <a:rPr lang="ca-ES" altLang="es-ES" sz="1400" b="1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 y clausura del curso 2015-2016  </a:t>
            </a:r>
            <a:endParaRPr lang="ca-ES" altLang="es-ES" sz="1400" b="1" dirty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>
              <a:spcBef>
                <a:spcPts val="0"/>
              </a:spcBef>
            </a:pPr>
            <a:endParaRPr lang="ca-ES" altLang="es-ES" sz="1400" dirty="0" smtClean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 algn="ctr">
              <a:spcBef>
                <a:spcPts val="0"/>
              </a:spcBef>
            </a:pPr>
            <a:r>
              <a:rPr lang="ca-ES" altLang="es-ES" sz="1400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Máster en </a:t>
            </a:r>
            <a:r>
              <a:rPr lang="ca-ES" altLang="es-ES" sz="1400" dirty="0" err="1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Dirección</a:t>
            </a:r>
            <a:r>
              <a:rPr lang="ca-ES" altLang="es-ES" sz="1400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 de </a:t>
            </a:r>
            <a:r>
              <a:rPr lang="ca-ES" altLang="es-ES" sz="1400" dirty="0" err="1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Entidades</a:t>
            </a:r>
            <a:r>
              <a:rPr lang="ca-ES" altLang="es-ES" sz="1400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 </a:t>
            </a:r>
            <a:r>
              <a:rPr lang="ca-ES" altLang="es-ES" sz="1400" dirty="0" err="1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Aseguradoras</a:t>
            </a:r>
            <a:r>
              <a:rPr lang="ca-ES" altLang="es-ES" sz="1400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 y </a:t>
            </a:r>
            <a:r>
              <a:rPr lang="ca-ES" altLang="es-ES" sz="1400" dirty="0" err="1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Financieras</a:t>
            </a:r>
            <a:endParaRPr lang="ca-ES" altLang="es-ES" sz="1400" dirty="0" smtClean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>
              <a:spcBef>
                <a:spcPts val="0"/>
              </a:spcBef>
            </a:pPr>
            <a:endParaRPr lang="ca-ES" altLang="es-ES" sz="1400" dirty="0" smtClean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 algn="ctr">
              <a:spcBef>
                <a:spcPts val="0"/>
              </a:spcBef>
            </a:pPr>
            <a:r>
              <a:rPr lang="ca-ES" altLang="es-ES" sz="1400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Barcelona</a:t>
            </a:r>
            <a:r>
              <a:rPr lang="ca-ES" altLang="es-ES" sz="1400" dirty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, </a:t>
            </a:r>
            <a:r>
              <a:rPr lang="ca-ES" altLang="es-ES" sz="1400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27 </a:t>
            </a:r>
            <a:r>
              <a:rPr lang="ca-ES" altLang="es-ES" sz="1400" dirty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de </a:t>
            </a:r>
            <a:r>
              <a:rPr lang="ca-ES" altLang="es-ES" sz="1400" dirty="0" err="1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mayo</a:t>
            </a:r>
            <a:r>
              <a:rPr lang="ca-ES" altLang="es-ES" sz="1400" dirty="0" smtClean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 de 2016</a:t>
            </a:r>
            <a:endParaRPr lang="ca-ES" altLang="es-ES" sz="1400" dirty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>
              <a:spcBef>
                <a:spcPts val="100"/>
              </a:spcBef>
            </a:pPr>
            <a:endParaRPr lang="ca-ES" altLang="es-ES" sz="1400" dirty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>
              <a:spcBef>
                <a:spcPts val="100"/>
              </a:spcBef>
            </a:pPr>
            <a:r>
              <a:rPr lang="ca-ES" altLang="es-ES" sz="1400" dirty="0">
                <a:solidFill>
                  <a:srgbClr val="10253F"/>
                </a:solidFill>
                <a:latin typeface="Trebuchet MS" pitchFamily="34" charset="0"/>
                <a:ea typeface="MS PGothic" pitchFamily="34" charset="-128"/>
              </a:rPr>
              <a:t> </a:t>
            </a:r>
            <a:endParaRPr lang="es-ES" altLang="es-ES" sz="1400" dirty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  <a:p>
            <a:pPr algn="ctr">
              <a:lnSpc>
                <a:spcPct val="80000"/>
              </a:lnSpc>
              <a:spcBef>
                <a:spcPts val="100"/>
              </a:spcBef>
              <a:buFont typeface="Arial" charset="0"/>
              <a:buNone/>
            </a:pPr>
            <a:endParaRPr lang="es-ES" altLang="es-ES" sz="1700" b="1" dirty="0">
              <a:solidFill>
                <a:srgbClr val="10253F"/>
              </a:solidFill>
              <a:latin typeface="Trebuchet MS" pitchFamily="34" charset="0"/>
              <a:ea typeface="MS PGothic" pitchFamily="34" charset="-128"/>
            </a:endParaRPr>
          </a:p>
        </p:txBody>
      </p:sp>
      <p:pic>
        <p:nvPicPr>
          <p:cNvPr id="10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6016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2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37122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6016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9627"/>
            <a:ext cx="6468719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3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37122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6016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981042" y="1896399"/>
            <a:ext cx="65527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Comienza diciendo la Ley 20/2015:  </a:t>
            </a:r>
          </a:p>
          <a:p>
            <a:endParaRPr lang="es-ES" dirty="0"/>
          </a:p>
          <a:p>
            <a:endParaRPr lang="es-ES" dirty="0"/>
          </a:p>
          <a:p>
            <a:pPr algn="just"/>
            <a:r>
              <a:rPr lang="es-ES" dirty="0" smtClean="0"/>
              <a:t>“La </a:t>
            </a:r>
            <a:r>
              <a:rPr lang="es-ES" dirty="0"/>
              <a:t>Directiva Solvencia II supone un notable </a:t>
            </a:r>
            <a:r>
              <a:rPr lang="es-ES" b="1" dirty="0"/>
              <a:t>ejercicio de armonización </a:t>
            </a:r>
            <a:r>
              <a:rPr lang="es-ES" dirty="0"/>
              <a:t>que pretende facilitar el acceso y ejercicio de la actividad aseguradora y reaseguradora </a:t>
            </a:r>
            <a:r>
              <a:rPr lang="es-ES" b="1" dirty="0"/>
              <a:t>en la Unión Europea </a:t>
            </a:r>
            <a:r>
              <a:rPr lang="es-ES" dirty="0"/>
              <a:t>mediante la eliminación de las diferencias más importantes entre las legislaciones de los Estados miembros y, por tanto, el establecimiento de un marco legal dentro del cual las entidades aseguradoras y reaseguradoras puedan operar en un único mercado </a:t>
            </a:r>
            <a:r>
              <a:rPr lang="es-ES" dirty="0" smtClean="0"/>
              <a:t>interior”</a:t>
            </a:r>
          </a:p>
          <a:p>
            <a:pPr algn="just"/>
            <a:endParaRPr lang="es-ES" dirty="0"/>
          </a:p>
          <a:p>
            <a:pPr algn="r"/>
            <a:r>
              <a:rPr lang="es-ES" i="1" dirty="0" smtClean="0"/>
              <a:t>Preámbulo de la Ley, Apartado II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8369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4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37122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6016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971600" y="1245784"/>
            <a:ext cx="725979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Concepción </a:t>
            </a:r>
            <a:r>
              <a:rPr lang="es-ES" dirty="0"/>
              <a:t>de la </a:t>
            </a:r>
            <a:r>
              <a:rPr lang="es-ES" b="1" dirty="0"/>
              <a:t>solvencia</a:t>
            </a:r>
            <a:r>
              <a:rPr lang="es-ES" dirty="0"/>
              <a:t> de las entidades aseguradoras y reaseguradoras basada en </a:t>
            </a:r>
            <a:r>
              <a:rPr lang="es-ES" b="1" dirty="0"/>
              <a:t>tres pilares que se refuerzan mutuamente</a:t>
            </a:r>
            <a:r>
              <a:rPr lang="es-ES" dirty="0"/>
              <a:t>. </a:t>
            </a:r>
            <a:endParaRPr lang="es-ES" dirty="0" smtClean="0"/>
          </a:p>
          <a:p>
            <a:endParaRPr lang="es-ES" dirty="0"/>
          </a:p>
          <a:p>
            <a:pPr algn="just"/>
            <a:r>
              <a:rPr lang="es-ES" b="1" dirty="0" smtClean="0"/>
              <a:t>Pilar 1</a:t>
            </a:r>
            <a:r>
              <a:rPr lang="es-ES" dirty="0" smtClean="0"/>
              <a:t>: reglas </a:t>
            </a:r>
            <a:r>
              <a:rPr lang="es-ES" dirty="0"/>
              <a:t>uniformes sobre </a:t>
            </a:r>
            <a:r>
              <a:rPr lang="es-ES" b="1" dirty="0"/>
              <a:t>requerimientos de capital </a:t>
            </a:r>
            <a:r>
              <a:rPr lang="es-ES" b="1" dirty="0" smtClean="0"/>
              <a:t>determinados </a:t>
            </a:r>
            <a:r>
              <a:rPr lang="es-ES" b="1" dirty="0"/>
              <a:t>en función de los riesgos asumidos por las entidades</a:t>
            </a:r>
            <a:r>
              <a:rPr lang="es-ES" dirty="0"/>
              <a:t>, en consonancia con los desarrollos alcanzados en materia de gestión de riesgos y con la evolución reciente en otros sectores financieros. Se adopta así para el sector asegurador europeo un </a:t>
            </a:r>
            <a:r>
              <a:rPr lang="es-ES" b="1" dirty="0"/>
              <a:t>enfoque basado en el riesgo</a:t>
            </a:r>
            <a:r>
              <a:rPr lang="es-ES" dirty="0"/>
              <a:t>, mediante la introducción de normas específicas sobre el </a:t>
            </a:r>
            <a:r>
              <a:rPr lang="es-ES" b="1" dirty="0"/>
              <a:t>capital económico</a:t>
            </a:r>
            <a:r>
              <a:rPr lang="es-ES" dirty="0"/>
              <a:t>. </a:t>
            </a:r>
            <a:endParaRPr lang="es-ES" dirty="0" smtClean="0"/>
          </a:p>
          <a:p>
            <a:pPr algn="just"/>
            <a:endParaRPr lang="es-ES" dirty="0"/>
          </a:p>
          <a:p>
            <a:pPr algn="just"/>
            <a:r>
              <a:rPr lang="es-ES" b="1" dirty="0" smtClean="0"/>
              <a:t>Pilar 2</a:t>
            </a:r>
            <a:r>
              <a:rPr lang="es-ES" dirty="0" smtClean="0"/>
              <a:t>: </a:t>
            </a:r>
            <a:r>
              <a:rPr lang="es-ES" dirty="0"/>
              <a:t>está integrado por un </a:t>
            </a:r>
            <a:r>
              <a:rPr lang="es-ES" b="1" dirty="0"/>
              <a:t>nuevo sistema de supervisión </a:t>
            </a:r>
            <a:r>
              <a:rPr lang="es-ES" dirty="0"/>
              <a:t>con el objetivo de fomentar la mejora de la </a:t>
            </a:r>
            <a:r>
              <a:rPr lang="es-ES" b="1" dirty="0"/>
              <a:t>gestión interna de los riesgos </a:t>
            </a:r>
            <a:r>
              <a:rPr lang="es-ES" dirty="0"/>
              <a:t>por las entidades. </a:t>
            </a:r>
            <a:endParaRPr lang="es-ES" dirty="0" smtClean="0"/>
          </a:p>
          <a:p>
            <a:pPr algn="just"/>
            <a:endParaRPr lang="es-ES" dirty="0"/>
          </a:p>
          <a:p>
            <a:pPr algn="just"/>
            <a:r>
              <a:rPr lang="es-ES" b="1" dirty="0" smtClean="0"/>
              <a:t>Pilar 3:</a:t>
            </a:r>
            <a:r>
              <a:rPr lang="es-ES" dirty="0" smtClean="0"/>
              <a:t> </a:t>
            </a:r>
            <a:r>
              <a:rPr lang="es-ES" b="1" dirty="0" smtClean="0"/>
              <a:t>exigencias </a:t>
            </a:r>
            <a:r>
              <a:rPr lang="es-ES" b="1" dirty="0"/>
              <a:t>de información y transparencia </a:t>
            </a:r>
            <a:r>
              <a:rPr lang="es-ES" dirty="0"/>
              <a:t>hacia el mercado sobre los aspectos clave de los riesgos asumidos por las entidades y su forma de gestión.</a:t>
            </a:r>
          </a:p>
        </p:txBody>
      </p:sp>
    </p:spTree>
    <p:extLst>
      <p:ext uri="{BB962C8B-B14F-4D97-AF65-F5344CB8AC3E}">
        <p14:creationId xmlns:p14="http://schemas.microsoft.com/office/powerpoint/2010/main" val="15189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5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37122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6016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531" y="1772816"/>
            <a:ext cx="676275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827584" y="128008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¿Podemos controlar todos los riesgos?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468113" y="5949280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EIOPA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440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6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5444" y="190453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35" y="190453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685302" y="836712"/>
            <a:ext cx="77646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Los </a:t>
            </a:r>
            <a:r>
              <a:rPr lang="es-ES" dirty="0"/>
              <a:t>requisitos de capital deben estar cubiertos con </a:t>
            </a:r>
            <a:r>
              <a:rPr lang="es-ES" b="1" dirty="0"/>
              <a:t>fondos propios</a:t>
            </a:r>
            <a:r>
              <a:rPr lang="es-ES" dirty="0"/>
              <a:t>, que deben clasificarse con arreglo a criterios de calidad, seguridad y disponibilidad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pPr algn="just"/>
            <a:r>
              <a:rPr lang="es-ES" dirty="0"/>
              <a:t>El capital de solvencia obligatorio </a:t>
            </a:r>
            <a:r>
              <a:rPr lang="es-ES" dirty="0" smtClean="0"/>
              <a:t>cubrirá </a:t>
            </a:r>
            <a:r>
              <a:rPr lang="es-ES" dirty="0"/>
              <a:t>las actividades existentes y las nuevas actividades que se espere realizar en los siguientes doce </a:t>
            </a:r>
            <a:r>
              <a:rPr lang="es-ES" dirty="0" smtClean="0"/>
              <a:t>meses. </a:t>
            </a:r>
            <a:r>
              <a:rPr lang="es-ES" b="1" dirty="0" smtClean="0"/>
              <a:t>El </a:t>
            </a:r>
            <a:r>
              <a:rPr lang="es-ES" b="1" dirty="0"/>
              <a:t>capital de solvencia obligatorio será igual al valor en riesgo de los fondos propios de una empresa de seguros o de reaseguros, con un nivel de confianza del 99,5 % a un horizonte temporal de un año</a:t>
            </a:r>
            <a:r>
              <a:rPr lang="es-ES" b="1" dirty="0" smtClean="0"/>
              <a:t>.</a:t>
            </a:r>
          </a:p>
          <a:p>
            <a:endParaRPr lang="es-ES" dirty="0"/>
          </a:p>
          <a:p>
            <a:pPr algn="just"/>
            <a:r>
              <a:rPr lang="es-ES" dirty="0" smtClean="0"/>
              <a:t>Se contemplan </a:t>
            </a:r>
            <a:r>
              <a:rPr lang="es-ES" b="1" dirty="0" smtClean="0"/>
              <a:t>dos niveles </a:t>
            </a:r>
            <a:r>
              <a:rPr lang="es-ES" b="1" dirty="0"/>
              <a:t>de exigencia</a:t>
            </a:r>
            <a:r>
              <a:rPr lang="es-ES" dirty="0"/>
              <a:t>. Uno, </a:t>
            </a:r>
            <a:r>
              <a:rPr lang="es-ES" b="1" dirty="0"/>
              <a:t>el capital de solvencia obligatorio</a:t>
            </a:r>
            <a:r>
              <a:rPr lang="es-ES" dirty="0"/>
              <a:t>, variable en función del riesgo asumido por la entidad y basado en un cálculo prospectivo; </a:t>
            </a:r>
            <a:r>
              <a:rPr lang="es-ES" b="1" dirty="0"/>
              <a:t>el otro, el capital mínimo obligatorio, configurado como un nivel mínimo de seguridad </a:t>
            </a:r>
            <a:r>
              <a:rPr lang="es-ES" dirty="0"/>
              <a:t>por debajo del cual nunca deberían descender los recursos financieros. </a:t>
            </a:r>
            <a:endParaRPr lang="es-ES" dirty="0" smtClean="0"/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La </a:t>
            </a:r>
            <a:r>
              <a:rPr lang="es-ES" dirty="0"/>
              <a:t>situación de normalidad se cumple cuando la entidad alcance con fondos propios el capital de solvencia obligatorio. </a:t>
            </a:r>
            <a:r>
              <a:rPr lang="es-ES" b="1" dirty="0"/>
              <a:t>No alcanzar el capital mínimo obligatorio implicará la expulsión del mercado</a:t>
            </a:r>
            <a:r>
              <a:rPr lang="es-ES" dirty="0"/>
              <a:t>. </a:t>
            </a:r>
            <a:endParaRPr lang="es-ES" dirty="0" smtClean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840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7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5444" y="190453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35" y="190453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656642" y="1412776"/>
            <a:ext cx="77646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Para </a:t>
            </a:r>
            <a:r>
              <a:rPr lang="es-ES" dirty="0"/>
              <a:t>el cálculo del capital de solvencia obligatorio se establece una </a:t>
            </a:r>
            <a:r>
              <a:rPr lang="es-ES" b="1" dirty="0"/>
              <a:t>fórmula estándar </a:t>
            </a:r>
            <a:r>
              <a:rPr lang="es-ES" dirty="0"/>
              <a:t>que adopta un enfoque </a:t>
            </a:r>
            <a:r>
              <a:rPr lang="es-ES" dirty="0" smtClean="0"/>
              <a:t>modular: se </a:t>
            </a:r>
            <a:r>
              <a:rPr lang="es-ES" dirty="0"/>
              <a:t>evalúa primero la exposición individual a cada categoría de riesgo y posteriormente se agregan los valores resultantes </a:t>
            </a:r>
            <a:r>
              <a:rPr lang="es-ES" dirty="0" smtClean="0"/>
              <a:t>(correlaciones). 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Es </a:t>
            </a:r>
            <a:r>
              <a:rPr lang="es-ES" dirty="0"/>
              <a:t>posible que, en algunos casos, el enfoque normalizado no refleje adecuadamente el perfil de riesgo muy específico de una empresa. Para estos casos </a:t>
            </a:r>
            <a:r>
              <a:rPr lang="es-ES" b="1" dirty="0"/>
              <a:t>se prevé la posibilidad de utilizar, previa autorización administrativa, modelos internos, totales o parciales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ctr"/>
            <a:r>
              <a:rPr lang="es-ES" b="1" dirty="0" smtClean="0"/>
              <a:t>Todo </a:t>
            </a:r>
            <a:r>
              <a:rPr lang="es-ES" b="1" dirty="0"/>
              <a:t>ello supone la necesidad de reforzar los recursos disponibles de </a:t>
            </a:r>
            <a:r>
              <a:rPr lang="es-ES" b="1" dirty="0" smtClean="0"/>
              <a:t>la </a:t>
            </a:r>
            <a:r>
              <a:rPr lang="es-ES" b="1" dirty="0"/>
              <a:t>Dirección General de Seguros y Fondos de </a:t>
            </a:r>
            <a:r>
              <a:rPr lang="es-ES" b="1" dirty="0" smtClean="0"/>
              <a:t>Pensiones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5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96336" y="6597352"/>
            <a:ext cx="1547665" cy="26064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fld id="{5E2F3E3F-D70F-412F-9814-21163D10CD9B}" type="slidenum">
              <a:rPr lang="ca-ES">
                <a:solidFill>
                  <a:schemeClr val="tx2"/>
                </a:solidFill>
              </a:rPr>
              <a:pPr>
                <a:defRPr/>
              </a:pPr>
              <a:t>8</a:t>
            </a:fld>
            <a:endParaRPr lang="ca-ES" dirty="0">
              <a:solidFill>
                <a:schemeClr val="tx2"/>
              </a:solidFill>
            </a:endParaRPr>
          </a:p>
        </p:txBody>
      </p:sp>
      <p:sp>
        <p:nvSpPr>
          <p:cNvPr id="13316" name="3 Marcador de fecha"/>
          <p:cNvSpPr>
            <a:spLocks noGrp="1"/>
          </p:cNvSpPr>
          <p:nvPr>
            <p:ph type="dt" sz="quarter" idx="10"/>
          </p:nvPr>
        </p:nvSpPr>
        <p:spPr bwMode="auto">
          <a:xfrm>
            <a:off x="-25400" y="6597352"/>
            <a:ext cx="2437160" cy="260648"/>
          </a:xfrm>
          <a:solidFill>
            <a:schemeClr val="tx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a-ES" altLang="es-ES" dirty="0" smtClean="0">
                <a:solidFill>
                  <a:schemeClr val="bg1"/>
                </a:solidFill>
              </a:rPr>
              <a:t>Ayuso, 2016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11759" y="6597352"/>
            <a:ext cx="5358259" cy="260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a-ES" sz="1050" b="1" dirty="0" smtClean="0">
                <a:solidFill>
                  <a:schemeClr val="tx2"/>
                </a:solidFill>
              </a:rPr>
              <a:t>La </a:t>
            </a:r>
            <a:r>
              <a:rPr lang="ca-ES" sz="1050" b="1" dirty="0" err="1" smtClean="0">
                <a:solidFill>
                  <a:schemeClr val="tx2"/>
                </a:solidFill>
              </a:rPr>
              <a:t>aplicación</a:t>
            </a:r>
            <a:r>
              <a:rPr lang="ca-ES" sz="1050" b="1" dirty="0" smtClean="0">
                <a:solidFill>
                  <a:schemeClr val="tx2"/>
                </a:solidFill>
              </a:rPr>
              <a:t> de  </a:t>
            </a:r>
            <a:r>
              <a:rPr lang="ca-ES" sz="1050" b="1" dirty="0" err="1" smtClean="0">
                <a:solidFill>
                  <a:schemeClr val="tx2"/>
                </a:solidFill>
              </a:rPr>
              <a:t>Solvecia</a:t>
            </a:r>
            <a:r>
              <a:rPr lang="ca-ES" sz="1050" b="1" dirty="0" smtClean="0">
                <a:solidFill>
                  <a:schemeClr val="tx2"/>
                </a:solidFill>
              </a:rPr>
              <a:t> II</a:t>
            </a:r>
            <a:endParaRPr lang="ca-ES" sz="1050" b="1" dirty="0">
              <a:solidFill>
                <a:schemeClr val="tx2"/>
              </a:solidFill>
            </a:endParaRPr>
          </a:p>
        </p:txBody>
      </p:sp>
      <p:pic>
        <p:nvPicPr>
          <p:cNvPr id="3078" name="Picture 9" descr="riskcen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5444" y="190453"/>
            <a:ext cx="193198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D:\Usuarios\Mercedes\Desktop\logo_home_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35" y="190453"/>
            <a:ext cx="2335886" cy="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664435" y="1092807"/>
            <a:ext cx="77646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pPr algn="ctr"/>
            <a:r>
              <a:rPr lang="es-ES" b="1" dirty="0"/>
              <a:t>Sistema de gestión de riesgos, evaluación interna de riesgos y solvencia, sistema de control interno y funciones del sistema de gobierno</a:t>
            </a:r>
            <a:r>
              <a:rPr lang="es-ES" b="1" dirty="0" smtClean="0"/>
              <a:t>.</a:t>
            </a:r>
          </a:p>
          <a:p>
            <a:pPr algn="ctr"/>
            <a:endParaRPr lang="es-ES" b="1" dirty="0"/>
          </a:p>
          <a:p>
            <a:pPr algn="just"/>
            <a:r>
              <a:rPr lang="es-ES" b="1" dirty="0" smtClean="0"/>
              <a:t>La </a:t>
            </a:r>
            <a:r>
              <a:rPr lang="es-ES" b="1" dirty="0"/>
              <a:t>evaluación interna de riesgos y solvencia </a:t>
            </a:r>
            <a:r>
              <a:rPr lang="es-ES" dirty="0"/>
              <a:t>formará parte integrante de la estrategia de negocio y </a:t>
            </a:r>
            <a:r>
              <a:rPr lang="es-ES" b="1" dirty="0"/>
              <a:t>se tendrá en cuenta de forma continua en las decisiones estratégicas de la entidad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algn="just"/>
            <a:r>
              <a:rPr lang="es-ES" b="1" dirty="0"/>
              <a:t>Las entidades aseguradoras y reaseguradoras comunicarán a la Dirección General de Seguros y Fondos de Pensiones los resultados de cada evaluación interna de riesgos </a:t>
            </a:r>
            <a:r>
              <a:rPr lang="es-ES" dirty="0"/>
              <a:t>y solvencia, en los términos que se </a:t>
            </a:r>
            <a:r>
              <a:rPr lang="es-ES" dirty="0" smtClean="0"/>
              <a:t>determinan </a:t>
            </a:r>
            <a:r>
              <a:rPr lang="es-ES" dirty="0"/>
              <a:t>reglamentariamente. </a:t>
            </a:r>
            <a:endParaRPr lang="es-ES" dirty="0" smtClean="0"/>
          </a:p>
          <a:p>
            <a:pPr algn="just"/>
            <a:endParaRPr lang="es-ES" b="1" dirty="0"/>
          </a:p>
          <a:p>
            <a:pPr algn="just"/>
            <a:r>
              <a:rPr lang="es-ES" dirty="0" smtClean="0"/>
              <a:t>Las </a:t>
            </a:r>
            <a:r>
              <a:rPr lang="es-ES" dirty="0"/>
              <a:t>entidades aseguradoras y reaseguradoras deberán establecer, </a:t>
            </a:r>
            <a:r>
              <a:rPr lang="es-ES" b="1" dirty="0"/>
              <a:t>documentar y mantener en todo momento un sistema de control interno </a:t>
            </a:r>
            <a:r>
              <a:rPr lang="es-ES" dirty="0"/>
              <a:t>apropiado a su </a:t>
            </a:r>
            <a:r>
              <a:rPr lang="es-ES" dirty="0" smtClean="0"/>
              <a:t>organización (protocolización de actuaciones).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09464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5024</TotalTime>
  <Words>1006</Words>
  <Application>Microsoft Office PowerPoint</Application>
  <PresentationFormat>Presentación en pantalla (4:3)</PresentationFormat>
  <Paragraphs>116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efecto del sistema público en el coste individual de la dependencia</dc:title>
  <dc:creator>Ramon</dc:creator>
  <cp:lastModifiedBy>UB</cp:lastModifiedBy>
  <cp:revision>750</cp:revision>
  <cp:lastPrinted>2015-02-28T16:58:26Z</cp:lastPrinted>
  <dcterms:created xsi:type="dcterms:W3CDTF">2013-01-21T09:29:19Z</dcterms:created>
  <dcterms:modified xsi:type="dcterms:W3CDTF">2016-05-03T20:45:14Z</dcterms:modified>
</cp:coreProperties>
</file>